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9" r:id="rId4"/>
    <p:sldId id="261" r:id="rId5"/>
    <p:sldId id="260" r:id="rId6"/>
    <p:sldId id="277" r:id="rId7"/>
    <p:sldId id="262" r:id="rId8"/>
    <p:sldId id="263" r:id="rId9"/>
    <p:sldId id="264" r:id="rId10"/>
    <p:sldId id="278" r:id="rId11"/>
    <p:sldId id="265" r:id="rId12"/>
    <p:sldId id="276" r:id="rId13"/>
    <p:sldId id="279" r:id="rId14"/>
    <p:sldId id="266" r:id="rId15"/>
    <p:sldId id="267" r:id="rId16"/>
    <p:sldId id="268" r:id="rId17"/>
    <p:sldId id="280" r:id="rId18"/>
    <p:sldId id="269" r:id="rId19"/>
    <p:sldId id="271" r:id="rId20"/>
    <p:sldId id="270" r:id="rId21"/>
    <p:sldId id="273" r:id="rId22"/>
    <p:sldId id="272" r:id="rId23"/>
    <p:sldId id="274" r:id="rId24"/>
    <p:sldId id="275" r:id="rId25"/>
  </p:sldIdLst>
  <p:sldSz cx="9906000" cy="6858000" type="A4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68" d="100"/>
          <a:sy n="68" d="100"/>
        </p:scale>
        <p:origin x="12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err="1" smtClean="0"/>
              <a:t>Nö</a:t>
            </a:r>
            <a:r>
              <a:rPr lang="en-US" dirty="0" err="1" smtClean="0"/>
              <a:t>vekedés</a:t>
            </a:r>
            <a:r>
              <a:rPr lang="hu-HU" dirty="0" smtClean="0"/>
              <a:t> </a:t>
            </a:r>
            <a:r>
              <a:rPr lang="hu-HU" dirty="0"/>
              <a:t>3</a:t>
            </a:r>
            <a:r>
              <a:rPr lang="hu-HU" baseline="0" dirty="0"/>
              <a:t> nap alatt</a:t>
            </a:r>
            <a:r>
              <a:rPr lang="en-US" dirty="0"/>
              <a:t> (cm)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'babok (2)'!$C$1</c:f>
              <c:strCache>
                <c:ptCount val="1"/>
                <c:pt idx="0">
                  <c:v>Növekedés (cm)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dk1">
                  <a:lumMod val="65000"/>
                  <a:lumOff val="35000"/>
                  <a:alpha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'babok (2)'!$B$2:$B$32</c:f>
              <c:strCache>
                <c:ptCount val="31"/>
                <c:pt idx="0">
                  <c:v>Viktor</c:v>
                </c:pt>
                <c:pt idx="1">
                  <c:v>Veg Eta</c:v>
                </c:pt>
                <c:pt idx="2">
                  <c:v>Szigfríd</c:v>
                </c:pt>
                <c:pt idx="3">
                  <c:v>Szergely Fakoc(ka)</c:v>
                </c:pt>
                <c:pt idx="4">
                  <c:v>Speedy Babalez</c:v>
                </c:pt>
                <c:pt idx="5">
                  <c:v>Pijedone</c:v>
                </c:pt>
                <c:pt idx="6">
                  <c:v>Pedro (a mexikói)</c:v>
                </c:pt>
                <c:pt idx="7">
                  <c:v>Paoovo Nurmi</c:v>
                </c:pt>
                <c:pt idx="8">
                  <c:v>Opimus Árfolyam</c:v>
                </c:pt>
                <c:pt idx="9">
                  <c:v>Lőrinc</c:v>
                </c:pt>
                <c:pt idx="10">
                  <c:v>Korrupció</c:v>
                </c:pt>
                <c:pt idx="11">
                  <c:v>Kockabab</c:v>
                </c:pt>
                <c:pt idx="12">
                  <c:v>Kisvasút</c:v>
                </c:pt>
                <c:pt idx="13">
                  <c:v>Kebab</c:v>
                </c:pt>
                <c:pt idx="14">
                  <c:v>Kap Ál</c:v>
                </c:pt>
                <c:pt idx="15">
                  <c:v>Jessica</c:v>
                </c:pt>
                <c:pt idx="16">
                  <c:v>Jesse Owens</c:v>
                </c:pt>
                <c:pt idx="17">
                  <c:v>Jancsi</c:v>
                </c:pt>
                <c:pt idx="18">
                  <c:v>Infláció</c:v>
                </c:pt>
                <c:pt idx="19">
                  <c:v>GDP</c:v>
                </c:pt>
                <c:pt idx="20">
                  <c:v>Forrest Gump</c:v>
                </c:pt>
                <c:pt idx="21">
                  <c:v>Fabam usque…</c:v>
                </c:pt>
                <c:pt idx="22">
                  <c:v>Babrakababra</c:v>
                </c:pt>
                <c:pt idx="23">
                  <c:v>Babonyárpi</c:v>
                </c:pt>
                <c:pt idx="24">
                  <c:v>Babona</c:v>
                </c:pt>
                <c:pt idx="25">
                  <c:v>Babér</c:v>
                </c:pt>
                <c:pt idx="26">
                  <c:v>Babcúg</c:v>
                </c:pt>
                <c:pt idx="27">
                  <c:v>Babar</c:v>
                </c:pt>
                <c:pt idx="28">
                  <c:v>Bab Spencer</c:v>
                </c:pt>
                <c:pt idx="29">
                  <c:v>Ali Bab</c:v>
                </c:pt>
                <c:pt idx="30">
                  <c:v>ABBA (B-ABBA?)</c:v>
                </c:pt>
              </c:strCache>
            </c:strRef>
          </c:cat>
          <c:val>
            <c:numRef>
              <c:f>'babok (2)'!$C$2:$C$32</c:f>
              <c:numCache>
                <c:formatCode>General</c:formatCode>
                <c:ptCount val="31"/>
                <c:pt idx="0">
                  <c:v>1.5</c:v>
                </c:pt>
                <c:pt idx="1">
                  <c:v>1.5</c:v>
                </c:pt>
                <c:pt idx="2">
                  <c:v>5.3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1.3</c:v>
                </c:pt>
                <c:pt idx="7">
                  <c:v>3.5</c:v>
                </c:pt>
                <c:pt idx="8">
                  <c:v>9.3000000000000007</c:v>
                </c:pt>
                <c:pt idx="9">
                  <c:v>27.5</c:v>
                </c:pt>
                <c:pt idx="10">
                  <c:v>2.5</c:v>
                </c:pt>
                <c:pt idx="11">
                  <c:v>0</c:v>
                </c:pt>
                <c:pt idx="12" formatCode="0.0">
                  <c:v>7</c:v>
                </c:pt>
                <c:pt idx="13">
                  <c:v>10.5</c:v>
                </c:pt>
                <c:pt idx="14">
                  <c:v>0.5</c:v>
                </c:pt>
                <c:pt idx="15">
                  <c:v>13.5</c:v>
                </c:pt>
                <c:pt idx="16">
                  <c:v>0.5</c:v>
                </c:pt>
                <c:pt idx="17">
                  <c:v>6.5</c:v>
                </c:pt>
                <c:pt idx="18" formatCode="0.0">
                  <c:v>7</c:v>
                </c:pt>
                <c:pt idx="19" formatCode="0.0">
                  <c:v>2</c:v>
                </c:pt>
                <c:pt idx="20">
                  <c:v>7.5</c:v>
                </c:pt>
                <c:pt idx="21">
                  <c:v>14.5</c:v>
                </c:pt>
                <c:pt idx="22" formatCode="0.0">
                  <c:v>19</c:v>
                </c:pt>
                <c:pt idx="23">
                  <c:v>0</c:v>
                </c:pt>
                <c:pt idx="24">
                  <c:v>8.5</c:v>
                </c:pt>
                <c:pt idx="25">
                  <c:v>20.5</c:v>
                </c:pt>
                <c:pt idx="26">
                  <c:v>0.5</c:v>
                </c:pt>
                <c:pt idx="27" formatCode="0.0">
                  <c:v>19</c:v>
                </c:pt>
                <c:pt idx="28" formatCode="0.0">
                  <c:v>2</c:v>
                </c:pt>
                <c:pt idx="29">
                  <c:v>1.5</c:v>
                </c:pt>
                <c:pt idx="30">
                  <c:v>5.3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73926512"/>
        <c:axId val="273294936"/>
      </c:barChart>
      <c:catAx>
        <c:axId val="27392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3294936"/>
        <c:crosses val="autoZero"/>
        <c:auto val="1"/>
        <c:lblAlgn val="ctr"/>
        <c:lblOffset val="100"/>
        <c:noMultiLvlLbl val="0"/>
      </c:catAx>
      <c:valAx>
        <c:axId val="2732949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392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1"/>
            <a:ext cx="2497139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592" y="1122363"/>
            <a:ext cx="7143154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592" y="3602038"/>
            <a:ext cx="71431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4473" y="5410203"/>
            <a:ext cx="2228850" cy="365125"/>
          </a:xfrm>
        </p:spPr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8591" y="5410203"/>
            <a:ext cx="416397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5237" y="5410201"/>
            <a:ext cx="626510" cy="365125"/>
          </a:xfrm>
        </p:spPr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86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396" y="4304666"/>
            <a:ext cx="8053788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7396" y="606426"/>
            <a:ext cx="8053788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359" y="5124020"/>
            <a:ext cx="8052573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963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34" y="609600"/>
            <a:ext cx="8048588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396" y="4419601"/>
            <a:ext cx="8047373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0412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609601"/>
            <a:ext cx="7558486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396" y="4309919"/>
            <a:ext cx="8048627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  <p:sp>
        <p:nvSpPr>
          <p:cNvPr id="52" name="TextBox 51"/>
          <p:cNvSpPr txBox="1"/>
          <p:nvPr/>
        </p:nvSpPr>
        <p:spPr>
          <a:xfrm>
            <a:off x="754627" y="71845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468929" y="2764972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568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397" y="2134043"/>
            <a:ext cx="8048626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359" y="4657655"/>
            <a:ext cx="8047411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9646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27399" y="609600"/>
            <a:ext cx="8048624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27396" y="2674463"/>
            <a:ext cx="2597480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27397" y="3360263"/>
            <a:ext cx="25961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8249" y="2677635"/>
            <a:ext cx="2587313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68248" y="3363435"/>
            <a:ext cx="258803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80109" y="2674463"/>
            <a:ext cx="2595912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80109" y="3360263"/>
            <a:ext cx="259591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1004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27398" y="609600"/>
            <a:ext cx="8048624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27398" y="4404596"/>
            <a:ext cx="2596133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27398" y="2666998"/>
            <a:ext cx="2596133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27398" y="4980860"/>
            <a:ext cx="2596133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7356" y="4404596"/>
            <a:ext cx="2600325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47356" y="2666998"/>
            <a:ext cx="259913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46170" y="4980857"/>
            <a:ext cx="2600325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80212" y="4404595"/>
            <a:ext cx="2592477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80110" y="2666998"/>
            <a:ext cx="2595913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80109" y="4980856"/>
            <a:ext cx="2595912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1842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9724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6951" y="609601"/>
            <a:ext cx="162907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396" y="609601"/>
            <a:ext cx="629573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082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927399" y="618518"/>
            <a:ext cx="8048624" cy="147857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927399" y="2249487"/>
            <a:ext cx="8048624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6058749" y="5883278"/>
            <a:ext cx="2228850" cy="365125"/>
          </a:xfrm>
        </p:spPr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397" y="5883277"/>
            <a:ext cx="5069439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9512" y="5883276"/>
            <a:ext cx="626510" cy="365125"/>
          </a:xfrm>
        </p:spPr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212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396" y="1419228"/>
            <a:ext cx="8048625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396" y="4424362"/>
            <a:ext cx="8048625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011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396" y="2249486"/>
            <a:ext cx="396369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2249486"/>
            <a:ext cx="396110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010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396" y="619128"/>
            <a:ext cx="8048625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811" y="2249486"/>
            <a:ext cx="3722278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397" y="3073399"/>
            <a:ext cx="3963692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325" y="2249485"/>
            <a:ext cx="371969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2" y="3073399"/>
            <a:ext cx="3961109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60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180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58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698" y="609601"/>
            <a:ext cx="3133030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413" y="592666"/>
            <a:ext cx="4786608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698" y="2249486"/>
            <a:ext cx="3133030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082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00" y="609600"/>
            <a:ext cx="406679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35606" y="609600"/>
            <a:ext cx="3740417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397" y="2249486"/>
            <a:ext cx="406679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906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479" y="1"/>
            <a:ext cx="9795255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7399" y="618518"/>
            <a:ext cx="8048624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399" y="2249487"/>
            <a:ext cx="8048624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749" y="588327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9B29D-5F19-4DEB-9579-AEFBBE54B800}" type="datetimeFigureOut">
              <a:rPr lang="hu-HU" smtClean="0"/>
              <a:t>2017.10.10.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7397" y="5883277"/>
            <a:ext cx="5069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9512" y="5883276"/>
            <a:ext cx="626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FBAA-5D0C-456D-947B-8F62140146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141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Gorillakertészet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b="1" dirty="0" smtClean="0"/>
              <a:t>2017. Augusztus 3-6. Csillebérc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50833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7399" y="618518"/>
            <a:ext cx="8048624" cy="805548"/>
          </a:xfrm>
        </p:spPr>
        <p:txBody>
          <a:bodyPr>
            <a:normAutofit/>
          </a:bodyPr>
          <a:lstStyle/>
          <a:p>
            <a:pPr algn="ctr"/>
            <a:r>
              <a:rPr lang="hu-HU" sz="1400" dirty="0" smtClean="0"/>
              <a:t>A VERSENY HELYEZETTJEI: </a:t>
            </a:r>
            <a:br>
              <a:rPr lang="hu-HU" sz="1400" dirty="0" smtClean="0"/>
            </a:br>
            <a:r>
              <a:rPr lang="hu-HU" sz="1400" dirty="0" smtClean="0"/>
              <a:t>1. LŐRINC 	2. BABÉR 		3. HOLTVERSENYBEN BABRAKABABRA ÉS BABAR</a:t>
            </a:r>
            <a:endParaRPr lang="hu-HU" sz="1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7399" y="1634890"/>
            <a:ext cx="8048624" cy="44061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600" dirty="0" smtClean="0"/>
              <a:t>Az első helyezett, Lőrinc nevű versenyző elképesztő fölénnyel nyerte a versenyt. 3 nap alatt 27,5 cm-t növekedett, így több mint egyharmaddal (szinte kétharmaddal) múlta felül a 20,5 cm-t elérő II. helyezettet.</a:t>
            </a:r>
          </a:p>
          <a:p>
            <a:pPr marL="0" indent="0" algn="just">
              <a:buNone/>
            </a:pPr>
            <a:r>
              <a:rPr lang="hu-HU" sz="1600" dirty="0" smtClean="0"/>
              <a:t>A verseny félidejében a versenybizottság jelzést kapott, hogy Lőrinc doppingol, később azt jelezték, hogy jogosulatlan előnyökre tett szert (növekedési hormonokat, és külön öntözést kapott). </a:t>
            </a:r>
          </a:p>
          <a:p>
            <a:pPr marL="0" indent="0">
              <a:buNone/>
            </a:pPr>
            <a:r>
              <a:rPr lang="hu-HU" sz="1600" dirty="0" smtClean="0"/>
              <a:t>Mindezt a versenybizottság szigorúan kivizsgálta.</a:t>
            </a:r>
          </a:p>
          <a:p>
            <a:pPr marL="0" indent="0" algn="just">
              <a:buNone/>
            </a:pPr>
            <a:r>
              <a:rPr lang="hu-HU" sz="1600" dirty="0" smtClean="0"/>
              <a:t>Véleményét egy Nokiás dobozban helyezte el, miszerint mindent rendben talált, különben is, nem a győzelem, hanem a részvétel a fontos. És a versenyben kétséget kizáróan mindenki részt vehetett. Na, ugye. </a:t>
            </a:r>
          </a:p>
          <a:p>
            <a:pPr marL="0" indent="0" algn="just">
              <a:buNone/>
            </a:pPr>
            <a:r>
              <a:rPr lang="hu-HU" sz="1600" dirty="0" smtClean="0"/>
              <a:t>A verseny végeredménye tehát így néz ki:</a:t>
            </a:r>
          </a:p>
          <a:p>
            <a:pPr marL="0" indent="0" algn="just">
              <a:buNone/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85753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1686" y="365127"/>
            <a:ext cx="8043277" cy="46486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 dirty="0" smtClean="0"/>
              <a:t>dobogósok</a:t>
            </a:r>
            <a:endParaRPr lang="hu-HU" sz="28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475008"/>
            <a:ext cx="8048625" cy="3090672"/>
          </a:xfrm>
        </p:spPr>
      </p:pic>
      <p:sp>
        <p:nvSpPr>
          <p:cNvPr id="6" name="Szövegdoboz 5"/>
          <p:cNvSpPr txBox="1"/>
          <p:nvPr/>
        </p:nvSpPr>
        <p:spPr>
          <a:xfrm>
            <a:off x="787791" y="1048043"/>
            <a:ext cx="8257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Lőrinc</a:t>
            </a:r>
          </a:p>
          <a:p>
            <a:r>
              <a:rPr lang="hu-HU" sz="2400" b="1" dirty="0" smtClean="0"/>
              <a:t>Babér</a:t>
            </a:r>
          </a:p>
          <a:p>
            <a:pPr algn="r"/>
            <a:r>
              <a:rPr lang="hu-HU" sz="2400" b="1" dirty="0" err="1" smtClean="0"/>
              <a:t>Babrakababra</a:t>
            </a:r>
            <a:r>
              <a:rPr lang="hu-HU" sz="2400" b="1" dirty="0" smtClean="0"/>
              <a:t> és</a:t>
            </a:r>
          </a:p>
          <a:p>
            <a:pPr algn="r"/>
            <a:r>
              <a:rPr lang="hu-HU" sz="2400" b="1" dirty="0" err="1" smtClean="0"/>
              <a:t>Babar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945491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3575" y="117846"/>
            <a:ext cx="7952153" cy="426511"/>
          </a:xfrm>
        </p:spPr>
        <p:txBody>
          <a:bodyPr>
            <a:normAutofit/>
          </a:bodyPr>
          <a:lstStyle/>
          <a:p>
            <a:pPr algn="ctr"/>
            <a:r>
              <a:rPr lang="hu-HU" sz="1800" dirty="0" smtClean="0"/>
              <a:t>Összesített eredmény</a:t>
            </a:r>
            <a:endParaRPr lang="hu-HU" sz="1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80919"/>
              </p:ext>
            </p:extLst>
          </p:nvPr>
        </p:nvGraphicFramePr>
        <p:xfrm>
          <a:off x="584619" y="549068"/>
          <a:ext cx="8592515" cy="6147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043"/>
                <a:gridCol w="814466"/>
                <a:gridCol w="814466"/>
                <a:gridCol w="814466"/>
                <a:gridCol w="328306"/>
                <a:gridCol w="1620415"/>
                <a:gridCol w="915451"/>
                <a:gridCol w="915451"/>
                <a:gridCol w="915451"/>
              </a:tblGrid>
              <a:tr h="29980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Versenyző neve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kezdő méret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növekedés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összesen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Versenyző neve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kezdő méret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növekedés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összesen</a:t>
                      </a:r>
                    </a:p>
                  </a:txBody>
                  <a:tcPr marL="9525" marR="9525" marT="9525" marB="0" anchor="ctr"/>
                </a:tc>
              </a:tr>
              <a:tr h="32346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Lőrinc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 Babcúg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</a:t>
                      </a:r>
                    </a:p>
                  </a:txBody>
                  <a:tcPr marL="9525" marR="9525" marT="9525" marB="0" anchor="ctr"/>
                </a:tc>
              </a:tr>
              <a:tr h="37466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Babrakababra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Speedy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Babalez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</a:t>
                      </a:r>
                    </a:p>
                  </a:txBody>
                  <a:tcPr marL="9525" marR="9525" marT="9525" marB="0" anchor="ctr"/>
                </a:tc>
              </a:tr>
              <a:tr h="32346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Jessica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 Kisvasút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</a:t>
                      </a:r>
                    </a:p>
                  </a:txBody>
                  <a:tcPr marL="9525" marR="9525" marT="9525" marB="0" anchor="ctr"/>
                </a:tc>
              </a:tr>
              <a:tr h="32346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Korrupció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 GDP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</a:tr>
              <a:tr h="37466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ABBA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(B-ABBA?)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 Pedro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 mexikói)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</a:tr>
              <a:tr h="32346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Kap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 Ali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</a:t>
                      </a:r>
                    </a:p>
                  </a:txBody>
                  <a:tcPr marL="9525" marR="9525" marT="9525" marB="0" anchor="ctr"/>
                </a:tc>
              </a:tr>
              <a:tr h="37466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Opimus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Árfolyam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Babar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</a:t>
                      </a:r>
                    </a:p>
                  </a:txBody>
                  <a:tcPr marL="9525" marR="9525" marT="9525" marB="0" anchor="ctr"/>
                </a:tc>
              </a:tr>
              <a:tr h="739817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Fabam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usque percurrentes certe valicinantur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 Jancsi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</a:t>
                      </a:r>
                    </a:p>
                  </a:txBody>
                  <a:tcPr marL="9525" marR="9525" marT="9525" marB="0" anchor="ctr"/>
                </a:tc>
              </a:tr>
              <a:tr h="32346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Infláció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 Babona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</a:t>
                      </a:r>
                    </a:p>
                  </a:txBody>
                  <a:tcPr marL="9525" marR="9525" marT="9525" marB="0" anchor="ctr"/>
                </a:tc>
              </a:tr>
              <a:tr h="37466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Babér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Paavo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Nurmi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</a:p>
                  </a:txBody>
                  <a:tcPr marL="9525" marR="9525" marT="9525" marB="0" anchor="ctr"/>
                </a:tc>
              </a:tr>
              <a:tr h="32346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 Viktor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 Bab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Spencer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525" marR="9525" marT="9525" marB="0" anchor="ctr"/>
                </a:tc>
              </a:tr>
              <a:tr h="32346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Szigfríd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9525" marR="9525" marT="9525" marB="0" anchor="ctr"/>
                </a:tc>
              </a:tr>
              <a:tr h="32346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Forrest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Gump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Jesse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Owens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</a:tr>
              <a:tr h="32346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Kebab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 Kockabab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</a:tr>
              <a:tr h="37466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 Szergej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Fakoc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Babonyárpi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eltűnt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23463">
                <a:tc>
                  <a:txBody>
                    <a:bodyPr/>
                    <a:lstStyle/>
                    <a:p>
                      <a:pPr marL="72000" lvl="0"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Pijedone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109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9075" y="0"/>
            <a:ext cx="7566948" cy="175961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7820" y="541605"/>
            <a:ext cx="8549041" cy="566398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1600" dirty="0" smtClean="0"/>
              <a:t>Némiképp más a sorrend, ha az induló értékeket is figyelembe vesszük a végső eredménynél.</a:t>
            </a:r>
          </a:p>
          <a:p>
            <a:pPr algn="just"/>
            <a:r>
              <a:rPr lang="hu-HU" sz="1600" dirty="0" smtClean="0"/>
              <a:t>Lőrinc ez esetben is mindent visz, hiszen a verseny kezdetén is igen erős pozíciókkal rendelkezett. 58 cm-es méretét alig néhányan múlták felül. Mivel teljesítményét nem a kivételezett helyzetének, hanem saját tehetségének köszönheti, a kezdeti értéket 27,5 cm-rel megnövelve, 85,5 cm-en zárta a versenyt, és megérdemelten lett az abszolút győztes.</a:t>
            </a:r>
          </a:p>
          <a:p>
            <a:pPr algn="just"/>
            <a:r>
              <a:rPr lang="hu-HU" sz="1600" dirty="0" smtClean="0"/>
              <a:t>Az összesítésben Korrupció a negyedik helyet szerezte meg. Igaz, hogy a verseny időtartama alatt csak 2,5 cm-es növekedést produkált, de induló értéke igen magas volt, így összesítésben a negyedik helyen végzett.</a:t>
            </a:r>
          </a:p>
          <a:p>
            <a:pPr algn="just"/>
            <a:r>
              <a:rPr lang="hu-HU" sz="1600" dirty="0" smtClean="0"/>
              <a:t>A várakozásokkal ellentétben Viktor csak a 11. helyen végzett, így szurkolóinak csalódást okozott.</a:t>
            </a:r>
          </a:p>
          <a:p>
            <a:pPr algn="just"/>
            <a:r>
              <a:rPr lang="hu-HU" sz="1600" dirty="0" smtClean="0"/>
              <a:t>Még szerényebb GDP növekedése. 45 cm-es összesített teljesítményével a mezőny második felében végzett.</a:t>
            </a:r>
          </a:p>
          <a:p>
            <a:pPr algn="just"/>
            <a:r>
              <a:rPr lang="hu-HU" sz="1600" dirty="0" err="1" smtClean="0"/>
              <a:t>Paavo</a:t>
            </a:r>
            <a:r>
              <a:rPr lang="hu-HU" sz="1600" dirty="0" smtClean="0"/>
              <a:t> </a:t>
            </a:r>
            <a:r>
              <a:rPr lang="hu-HU" sz="1600" dirty="0" err="1" smtClean="0"/>
              <a:t>Nurmi</a:t>
            </a:r>
            <a:r>
              <a:rPr lang="hu-HU" sz="1600" dirty="0" smtClean="0"/>
              <a:t>, </a:t>
            </a:r>
            <a:r>
              <a:rPr lang="hu-HU" sz="1600" dirty="0" err="1" smtClean="0"/>
              <a:t>Jesse</a:t>
            </a:r>
            <a:r>
              <a:rPr lang="hu-HU" sz="1600" dirty="0" smtClean="0"/>
              <a:t> </a:t>
            </a:r>
            <a:r>
              <a:rPr lang="hu-HU" sz="1600" dirty="0" err="1" smtClean="0"/>
              <a:t>Owens</a:t>
            </a:r>
            <a:r>
              <a:rPr lang="hu-HU" sz="1600" dirty="0" smtClean="0"/>
              <a:t> és Bab Spencer is a sereghajtók közé tartozik.</a:t>
            </a:r>
          </a:p>
          <a:p>
            <a:pPr algn="just"/>
            <a:r>
              <a:rPr lang="hu-HU" sz="1600" dirty="0" smtClean="0"/>
              <a:t>Ennél is meglepőbb </a:t>
            </a:r>
            <a:r>
              <a:rPr lang="hu-HU" sz="1600" dirty="0" err="1" smtClean="0"/>
              <a:t>Babonyárpi</a:t>
            </a:r>
            <a:r>
              <a:rPr lang="hu-HU" sz="1600" dirty="0" smtClean="0"/>
              <a:t> teljesítménye, aki az egyébként is szerény, 6 cm-es kezdő értéket követően a verseny végére egész egyszerűen eltűnt. Hová lett </a:t>
            </a:r>
            <a:r>
              <a:rPr lang="hu-HU" sz="1600" dirty="0" err="1" smtClean="0"/>
              <a:t>Babonyárpi</a:t>
            </a:r>
            <a:r>
              <a:rPr lang="hu-HU" sz="1600" dirty="0" smtClean="0"/>
              <a:t>?</a:t>
            </a:r>
          </a:p>
          <a:p>
            <a:pPr marL="0" indent="0">
              <a:buNone/>
            </a:pPr>
            <a:endParaRPr lang="hu-HU" sz="1600" dirty="0" smtClean="0"/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04858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MINEKADUMA? – ÜLTESS AZ ODÚBA</a:t>
            </a:r>
            <a:br>
              <a:rPr lang="hu-HU" b="1" dirty="0" smtClean="0"/>
            </a:br>
            <a:endParaRPr lang="hu-HU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3" y="2346972"/>
            <a:ext cx="4210050" cy="2806700"/>
          </a:xfr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46" y="2346972"/>
            <a:ext cx="5163888" cy="2831150"/>
          </a:xfrm>
        </p:spPr>
      </p:pic>
    </p:spTree>
    <p:extLst>
      <p:ext uri="{BB962C8B-B14F-4D97-AF65-F5344CB8AC3E}">
        <p14:creationId xmlns:p14="http://schemas.microsoft.com/office/powerpoint/2010/main" val="110008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3820" y="365127"/>
            <a:ext cx="8431143" cy="428693"/>
          </a:xfrm>
        </p:spPr>
        <p:txBody>
          <a:bodyPr>
            <a:normAutofit/>
          </a:bodyPr>
          <a:lstStyle/>
          <a:p>
            <a:r>
              <a:rPr lang="hu-HU" sz="800" dirty="0" smtClean="0"/>
              <a:t>.</a:t>
            </a:r>
            <a:endParaRPr lang="hu-HU" sz="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3" y="2110155"/>
            <a:ext cx="4626545" cy="3469908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2" y="2110155"/>
            <a:ext cx="4626543" cy="3469907"/>
          </a:xfrm>
        </p:spPr>
      </p:pic>
    </p:spTree>
    <p:extLst>
      <p:ext uri="{BB962C8B-B14F-4D97-AF65-F5344CB8AC3E}">
        <p14:creationId xmlns:p14="http://schemas.microsoft.com/office/powerpoint/2010/main" val="4291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1038" y="154112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/>
              <a:t>SNIDLINGSPRINT</a:t>
            </a:r>
            <a:endParaRPr lang="hu-HU" sz="28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533848"/>
            <a:ext cx="3963988" cy="2972991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3" y="2535039"/>
            <a:ext cx="3960812" cy="2970609"/>
          </a:xfrm>
        </p:spPr>
      </p:pic>
    </p:spTree>
    <p:extLst>
      <p:ext uri="{BB962C8B-B14F-4D97-AF65-F5344CB8AC3E}">
        <p14:creationId xmlns:p14="http://schemas.microsoft.com/office/powerpoint/2010/main" val="59336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8786" y="609600"/>
            <a:ext cx="7897235" cy="726040"/>
          </a:xfrm>
        </p:spPr>
        <p:txBody>
          <a:bodyPr/>
          <a:lstStyle/>
          <a:p>
            <a:pPr algn="ctr"/>
            <a:r>
              <a:rPr lang="hu-HU" dirty="0" smtClean="0"/>
              <a:t>Versenyleírás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873304" y="1450369"/>
            <a:ext cx="8102718" cy="3481227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A Snidlingsprint a csillebérci olimpia egyik kiemelkedő versenyszáma volt.</a:t>
            </a:r>
          </a:p>
          <a:p>
            <a:pPr algn="just"/>
            <a:r>
              <a:rPr lang="hu-HU" dirty="0" smtClean="0"/>
              <a:t>Hatalmas érdeklődés mellett, legalább 10 szurkoló és 3-4 versenyzőpár részvételével zajlott a verseny. (Akik nem voltak ott, bánhatják. </a:t>
            </a:r>
            <a:r>
              <a:rPr lang="hu-HU" dirty="0" smtClean="0">
                <a:sym typeface="Wingdings" panose="05000000000000000000" pitchFamily="2" charset="2"/>
              </a:rPr>
              <a:t> )</a:t>
            </a:r>
          </a:p>
          <a:p>
            <a:r>
              <a:rPr lang="hu-HU" dirty="0" smtClean="0"/>
              <a:t>Egy-egy csapat 2 főből állt. A verseny során 2 csapat folytatott ádáz küzdelmet egymással. </a:t>
            </a:r>
          </a:p>
          <a:p>
            <a:pPr algn="just"/>
            <a:r>
              <a:rPr lang="hu-HU" dirty="0" smtClean="0"/>
              <a:t>A versenyzőpáros egyike versenyt futott a snidlinges zsíros kenyér alkotóelemeiért, úgymint kenyér, zsír, snidling, és az ezek felviteléhez szükséges eszközök: a gyorsabbak számára a kenőkés, a kevésbé gyorsaknak ecset. </a:t>
            </a:r>
          </a:p>
          <a:p>
            <a:r>
              <a:rPr lang="hu-HU" dirty="0" smtClean="0"/>
              <a:t>A snidling kenyérre viteléhez mindkét versenyző számára szívószál.</a:t>
            </a:r>
          </a:p>
          <a:p>
            <a:r>
              <a:rPr lang="hu-HU" dirty="0" smtClean="0"/>
              <a:t>A versenyzőpár másik fele a célból buzdította társát. </a:t>
            </a:r>
          </a:p>
          <a:p>
            <a:r>
              <a:rPr lang="hu-HU" dirty="0" smtClean="0"/>
              <a:t>Célba érés után a megzsírozott, snidlingezett kenyeret közösen fogyasztották el, ahogyan a – minden résztvevőnek járó – ingyen sört is. 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Jó buli volt. Hogy ki volt a győztes? Nem tudjuk. </a:t>
            </a:r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3506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9739" y="365127"/>
            <a:ext cx="8485224" cy="91914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VIRÁGÓRA</a:t>
            </a:r>
            <a:br>
              <a:rPr lang="hu-HU" b="1" dirty="0" smtClean="0"/>
            </a:br>
            <a:r>
              <a:rPr lang="hu-HU" sz="1300" b="1" dirty="0" smtClean="0"/>
              <a:t>az </a:t>
            </a:r>
            <a:r>
              <a:rPr lang="hu-HU" sz="1300" b="1" dirty="0" err="1" smtClean="0"/>
              <a:t>mkkp</a:t>
            </a:r>
            <a:r>
              <a:rPr lang="hu-HU" sz="1300" b="1" dirty="0" smtClean="0"/>
              <a:t> ifjúsági tagozata közreműködésével</a:t>
            </a:r>
            <a:br>
              <a:rPr lang="hu-HU" sz="1300" b="1" dirty="0" smtClean="0"/>
            </a:br>
            <a:r>
              <a:rPr lang="hu-HU" sz="1300" b="1" dirty="0" smtClean="0"/>
              <a:t>(nincs ilyen, de azért jól hangzik, nem?)</a:t>
            </a:r>
            <a:r>
              <a:rPr lang="hu-HU" sz="1300" b="1" dirty="0" smtClean="0"/>
              <a:t> </a:t>
            </a:r>
            <a:endParaRPr lang="hu-HU" sz="13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4" y="2280863"/>
            <a:ext cx="4592504" cy="3060158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3" y="2280863"/>
            <a:ext cx="4590916" cy="3059099"/>
          </a:xfrm>
        </p:spPr>
      </p:pic>
    </p:spTree>
    <p:extLst>
      <p:ext uri="{BB962C8B-B14F-4D97-AF65-F5344CB8AC3E}">
        <p14:creationId xmlns:p14="http://schemas.microsoft.com/office/powerpoint/2010/main" val="2127919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0431" y="618518"/>
            <a:ext cx="7835592" cy="59383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Mindjárt kész…</a:t>
            </a:r>
            <a:endParaRPr lang="hu-HU" sz="2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51" y="1880171"/>
            <a:ext cx="4916300" cy="3275915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7" y="1356189"/>
            <a:ext cx="3326258" cy="4435011"/>
          </a:xfrm>
        </p:spPr>
      </p:pic>
    </p:spTree>
    <p:extLst>
      <p:ext uri="{BB962C8B-B14F-4D97-AF65-F5344CB8AC3E}">
        <p14:creationId xmlns:p14="http://schemas.microsoft.com/office/powerpoint/2010/main" val="169641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52531" y="365126"/>
            <a:ext cx="3747979" cy="11976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73" y="581237"/>
            <a:ext cx="4271545" cy="6039296"/>
          </a:xfrm>
        </p:spPr>
      </p:pic>
    </p:spTree>
    <p:extLst>
      <p:ext uri="{BB962C8B-B14F-4D97-AF65-F5344CB8AC3E}">
        <p14:creationId xmlns:p14="http://schemas.microsoft.com/office/powerpoint/2010/main" val="16566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800" dirty="0" smtClean="0"/>
              <a:t>.</a:t>
            </a:r>
            <a:endParaRPr lang="hu-HU" sz="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27396" y="466732"/>
            <a:ext cx="3722278" cy="488709"/>
          </a:xfrm>
        </p:spPr>
        <p:txBody>
          <a:bodyPr anchor="t"/>
          <a:lstStyle/>
          <a:p>
            <a:r>
              <a:rPr lang="hu-HU" dirty="0" smtClean="0"/>
              <a:t>Kész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3" y="1129546"/>
            <a:ext cx="5849418" cy="4387064"/>
          </a:xfrm>
        </p:spPr>
      </p:pic>
      <p:sp>
        <p:nvSpPr>
          <p:cNvPr id="4" name="Szöveg helye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u-HU" sz="800" dirty="0" smtClean="0">
                <a:solidFill>
                  <a:schemeClr val="bg1"/>
                </a:solidFill>
              </a:rPr>
              <a:t>.</a:t>
            </a:r>
            <a:endParaRPr lang="hu-HU" sz="800" dirty="0">
              <a:solidFill>
                <a:schemeClr val="bg1"/>
              </a:solidFill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17" y="1129546"/>
            <a:ext cx="3291146" cy="4388195"/>
          </a:xfrm>
        </p:spPr>
      </p:pic>
    </p:spTree>
    <p:extLst>
      <p:ext uri="{BB962C8B-B14F-4D97-AF65-F5344CB8AC3E}">
        <p14:creationId xmlns:p14="http://schemas.microsoft.com/office/powerpoint/2010/main" val="3494432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GORILLA-SOFT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699667"/>
            <a:ext cx="3963988" cy="2641354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3" y="2700725"/>
            <a:ext cx="3960812" cy="2639237"/>
          </a:xfrm>
        </p:spPr>
      </p:pic>
    </p:spTree>
    <p:extLst>
      <p:ext uri="{BB962C8B-B14F-4D97-AF65-F5344CB8AC3E}">
        <p14:creationId xmlns:p14="http://schemas.microsoft.com/office/powerpoint/2010/main" val="42358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GORILLA </a:t>
            </a:r>
            <a:r>
              <a:rPr lang="hu-HU" dirty="0" smtClean="0"/>
              <a:t>SOFT 2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699667"/>
            <a:ext cx="3963988" cy="2641354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3" y="2700725"/>
            <a:ext cx="3960812" cy="2639237"/>
          </a:xfrm>
        </p:spPr>
      </p:pic>
    </p:spTree>
    <p:extLst>
      <p:ext uri="{BB962C8B-B14F-4D97-AF65-F5344CB8AC3E}">
        <p14:creationId xmlns:p14="http://schemas.microsoft.com/office/powerpoint/2010/main" val="307276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27" y="619128"/>
            <a:ext cx="7878794" cy="880899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Kétfarkas </a:t>
            </a:r>
            <a:r>
              <a:rPr lang="hu-HU" sz="2800" dirty="0" err="1" smtClean="0"/>
              <a:t>bertalan</a:t>
            </a:r>
            <a:r>
              <a:rPr lang="hu-HU" sz="2800" dirty="0" smtClean="0"/>
              <a:t> kísérleti telep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47954" y="1540568"/>
            <a:ext cx="7541242" cy="823912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hu-HU" sz="1200" dirty="0" smtClean="0"/>
              <a:t>Csillebércen kezdtük meg az </a:t>
            </a:r>
            <a:r>
              <a:rPr lang="hu-HU" sz="1200" dirty="0" err="1" smtClean="0"/>
              <a:t>űrvácska</a:t>
            </a:r>
            <a:r>
              <a:rPr lang="hu-HU" sz="1200" dirty="0" smtClean="0"/>
              <a:t> programot. Az ott kikísérletezett hibrideket küldtük fel az űrbe, majd űrhajósaink visszaszállították őket a kétfarkas </a:t>
            </a:r>
            <a:r>
              <a:rPr lang="hu-HU" sz="1200" dirty="0" err="1" smtClean="0"/>
              <a:t>bertalan</a:t>
            </a:r>
            <a:r>
              <a:rPr lang="hu-HU" sz="1200" dirty="0" smtClean="0"/>
              <a:t> kísérleti telepre. A földi árvácskákra megtévesztésig hasonlító objektumokat szeptember végén telepítettük </a:t>
            </a:r>
            <a:r>
              <a:rPr lang="hu-HU" sz="1200" dirty="0" err="1" smtClean="0"/>
              <a:t>budapest</a:t>
            </a:r>
            <a:r>
              <a:rPr lang="hu-HU" sz="1200" dirty="0" smtClean="0"/>
              <a:t> több pontján, az ország további 10 nagyvárosában és számos kisebb településen. Az objektumok mindent látnak, Mostantól mindenen rajta tartjuk a szemünket. </a:t>
            </a:r>
            <a:endParaRPr lang="hu-HU" sz="1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27" y="2537717"/>
            <a:ext cx="4337977" cy="3253483"/>
          </a:xfrm>
        </p:spPr>
      </p:pic>
      <p:sp>
        <p:nvSpPr>
          <p:cNvPr id="4" name="Szöveg helye 3"/>
          <p:cNvSpPr>
            <a:spLocks noGrp="1"/>
          </p:cNvSpPr>
          <p:nvPr>
            <p:ph type="body" sz="quarter" idx="3"/>
          </p:nvPr>
        </p:nvSpPr>
        <p:spPr>
          <a:xfrm>
            <a:off x="5774077" y="2364480"/>
            <a:ext cx="3201944" cy="206907"/>
          </a:xfrm>
        </p:spPr>
        <p:txBody>
          <a:bodyPr>
            <a:normAutofit/>
          </a:bodyPr>
          <a:lstStyle/>
          <a:p>
            <a:r>
              <a:rPr lang="hu-HU" sz="800" dirty="0" smtClean="0">
                <a:solidFill>
                  <a:schemeClr val="bg1"/>
                </a:solidFill>
              </a:rPr>
              <a:t>.</a:t>
            </a:r>
            <a:endParaRPr lang="hu-HU" sz="800" dirty="0">
              <a:solidFill>
                <a:schemeClr val="bg1"/>
              </a:solidFill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44" y="2537717"/>
            <a:ext cx="2440112" cy="3253483"/>
          </a:xfrm>
        </p:spPr>
      </p:pic>
    </p:spTree>
    <p:extLst>
      <p:ext uri="{BB962C8B-B14F-4D97-AF65-F5344CB8AC3E}">
        <p14:creationId xmlns:p14="http://schemas.microsoft.com/office/powerpoint/2010/main" val="6763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7434" y="609600"/>
            <a:ext cx="7723406" cy="1157555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legjobb fej</a:t>
            </a:r>
            <a:endParaRPr lang="hu-HU" sz="3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842482" y="5445303"/>
            <a:ext cx="8132288" cy="77956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 smtClean="0"/>
              <a:t>Egy ilyen kedves mohafejet is szerettünk volna készíteni. Erre a 3 nap során már nem maradt idő. Azért nem mondunk le róla, valamikor majd megcsináljuk. Ha előbb nem, akkor a jövő évi választási győzelmünk tiszteletére.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48" y="1525597"/>
            <a:ext cx="6041205" cy="3783270"/>
          </a:xfrm>
        </p:spPr>
      </p:pic>
    </p:spTree>
    <p:extLst>
      <p:ext uri="{BB962C8B-B14F-4D97-AF65-F5344CB8AC3E}">
        <p14:creationId xmlns:p14="http://schemas.microsoft.com/office/powerpoint/2010/main" val="127610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HELYSZÍNEK</a:t>
            </a:r>
            <a:endParaRPr lang="hu-HU" b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hu-HU" sz="3200" dirty="0"/>
              <a:t>MATUSKA</a:t>
            </a:r>
            <a:r>
              <a:rPr lang="hu-HU" sz="1662" dirty="0"/>
              <a:t> </a:t>
            </a:r>
            <a:r>
              <a:rPr lang="hu-HU" sz="3200" dirty="0"/>
              <a:t>SZILVESZTER NEMZETI KUTATÓKÖZPONT</a:t>
            </a:r>
          </a:p>
        </p:txBody>
      </p:sp>
      <p:pic>
        <p:nvPicPr>
          <p:cNvPr id="5" name="Kép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111627"/>
            <a:ext cx="3963988" cy="2641346"/>
          </a:xfrm>
        </p:spPr>
      </p:pic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5014913" y="2249485"/>
            <a:ext cx="3961107" cy="823912"/>
          </a:xfrm>
        </p:spPr>
        <p:txBody>
          <a:bodyPr anchor="ctr">
            <a:normAutofit fontScale="92500"/>
          </a:bodyPr>
          <a:lstStyle/>
          <a:p>
            <a:pPr algn="ctr"/>
            <a:r>
              <a:rPr lang="hu-HU" sz="3200" dirty="0"/>
              <a:t>MINISZTÉRIUMKERT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3" y="3111361"/>
            <a:ext cx="3960812" cy="2641878"/>
          </a:xfrm>
        </p:spPr>
      </p:pic>
    </p:spTree>
    <p:extLst>
      <p:ext uri="{BB962C8B-B14F-4D97-AF65-F5344CB8AC3E}">
        <p14:creationId xmlns:p14="http://schemas.microsoft.com/office/powerpoint/2010/main" val="2097302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BABRAMEGYA  JÁTÉK – </a:t>
            </a:r>
            <a:br>
              <a:rPr lang="hu-HU" b="1" dirty="0" smtClean="0"/>
            </a:br>
            <a:r>
              <a:rPr lang="hu-HU" b="1" dirty="0" smtClean="0"/>
              <a:t>a versenyzők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71" y="2249488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4177865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710612" cy="1025523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 </a:t>
            </a:r>
            <a:r>
              <a:rPr lang="hu-HU" b="1" dirty="0" smtClean="0"/>
              <a:t>teljes mezőny</a:t>
            </a:r>
            <a:endParaRPr lang="hu-HU" b="1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519900"/>
              </p:ext>
            </p:extLst>
          </p:nvPr>
        </p:nvGraphicFramePr>
        <p:xfrm>
          <a:off x="681038" y="1690689"/>
          <a:ext cx="8543925" cy="4481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9549"/>
                <a:gridCol w="1361262"/>
                <a:gridCol w="1265174"/>
                <a:gridCol w="1217129"/>
                <a:gridCol w="1525415"/>
                <a:gridCol w="1505396"/>
              </a:tblGrid>
              <a:tr h="75302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 dirty="0" smtClean="0">
                          <a:effectLst/>
                        </a:rPr>
                        <a:t>ABBA </a:t>
                      </a:r>
                      <a:r>
                        <a:rPr lang="hu-HU" sz="1800" b="1" u="none" strike="noStrike" dirty="0">
                          <a:effectLst/>
                        </a:rPr>
                        <a:t>(B-ABBA?)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Babér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Forrest Gump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Jessica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Korrupció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Pijedone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5302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 dirty="0">
                          <a:effectLst/>
                        </a:rPr>
                        <a:t>Ali Bab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Babona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GDP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Kap Ál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Lőrinc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Speedy Babalez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5302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Bab Spencer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Babonyárpi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Infláció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Kebab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Opimus Árfolyam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 dirty="0" smtClean="0">
                          <a:effectLst/>
                        </a:rPr>
                        <a:t>Szergej </a:t>
                      </a:r>
                      <a:r>
                        <a:rPr lang="hu-HU" sz="1800" b="1" u="none" strike="noStrike" dirty="0" err="1">
                          <a:effectLst/>
                        </a:rPr>
                        <a:t>Fakoc</a:t>
                      </a:r>
                      <a:r>
                        <a:rPr lang="hu-HU" sz="1800" b="1" u="none" strike="noStrike" dirty="0">
                          <a:effectLst/>
                        </a:rPr>
                        <a:t>(</a:t>
                      </a:r>
                      <a:r>
                        <a:rPr lang="hu-HU" sz="1800" b="1" u="none" strike="noStrike" dirty="0" err="1">
                          <a:effectLst/>
                        </a:rPr>
                        <a:t>ka</a:t>
                      </a:r>
                      <a:r>
                        <a:rPr lang="hu-HU" sz="1800" b="1" u="none" strike="noStrike" dirty="0">
                          <a:effectLst/>
                        </a:rPr>
                        <a:t>)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470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Babar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Babrakababra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Jancsi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Kisvasút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 dirty="0" err="1" smtClean="0">
                          <a:effectLst/>
                        </a:rPr>
                        <a:t>Paavo</a:t>
                      </a:r>
                      <a:r>
                        <a:rPr lang="hu-HU" sz="1800" b="1" u="none" strike="noStrike" dirty="0" smtClean="0">
                          <a:effectLst/>
                        </a:rPr>
                        <a:t> </a:t>
                      </a:r>
                      <a:r>
                        <a:rPr lang="hu-HU" sz="1800" b="1" u="none" strike="noStrike" dirty="0" err="1">
                          <a:effectLst/>
                        </a:rPr>
                        <a:t>Nurmi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Szigfríd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5302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Babcúg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Fabam usque…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Jesse Owens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Kockabab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Pedro (a mexikói)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>
                          <a:effectLst/>
                        </a:rPr>
                        <a:t>Veg Eta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4709">
                <a:tc>
                  <a:txBody>
                    <a:bodyPr/>
                    <a:lstStyle/>
                    <a:p>
                      <a:pPr algn="l" fontAlgn="b"/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 dirty="0">
                          <a:effectLst/>
                        </a:rPr>
                        <a:t>Viktor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800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7399" y="618518"/>
            <a:ext cx="8048624" cy="1183388"/>
          </a:xfrm>
        </p:spPr>
        <p:txBody>
          <a:bodyPr/>
          <a:lstStyle/>
          <a:p>
            <a:pPr algn="ctr"/>
            <a:r>
              <a:rPr lang="hu-HU" dirty="0" smtClean="0"/>
              <a:t>Versenyszabályok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AutoNum type="arabicPeriod"/>
            </a:pPr>
            <a:r>
              <a:rPr lang="hu-HU" sz="1600" dirty="0" smtClean="0"/>
              <a:t>A versenyben bármely növény indulhatott, de leginkább Juliska babok neveztek.</a:t>
            </a:r>
          </a:p>
          <a:p>
            <a:pPr marL="342900" indent="-342900" algn="just">
              <a:buAutoNum type="arabicPeriod"/>
            </a:pPr>
            <a:r>
              <a:rPr lang="hu-HU" sz="1600" dirty="0" smtClean="0"/>
              <a:t>Hogy ne legyen mindenki Juliska, az MKKP Klub </a:t>
            </a:r>
            <a:r>
              <a:rPr lang="hu-HU" sz="1600" dirty="0" err="1" smtClean="0"/>
              <a:t>passzivistái</a:t>
            </a:r>
            <a:r>
              <a:rPr lang="hu-HU" sz="1600" dirty="0" smtClean="0"/>
              <a:t> névadó </a:t>
            </a:r>
            <a:r>
              <a:rPr lang="hu-HU" sz="1600" dirty="0" err="1" smtClean="0"/>
              <a:t>brain-stormingot</a:t>
            </a:r>
            <a:r>
              <a:rPr lang="hu-HU" sz="1600" dirty="0" smtClean="0"/>
              <a:t> tartottak. Ennek eredményeképpen tartottuk meg a bab-keresztelőket.</a:t>
            </a:r>
          </a:p>
          <a:p>
            <a:pPr marL="342900" indent="-342900" algn="just">
              <a:buAutoNum type="arabicPeriod"/>
            </a:pPr>
            <a:r>
              <a:rPr lang="hu-HU" sz="1600" dirty="0" smtClean="0"/>
              <a:t>Bármilyen méretű növény versenybe szállhatott. Mérlegelés történt a verseny indításakor és lezárásakor. Aki a legtöbbet nőtte a 3 nap alatt, az lett a győztes.</a:t>
            </a:r>
          </a:p>
          <a:p>
            <a:pPr marL="342900" indent="-342900">
              <a:buAutoNum type="arabicPeriod"/>
            </a:pPr>
            <a:r>
              <a:rPr lang="hu-HU" sz="1600" dirty="0" smtClean="0"/>
              <a:t>Doppingolni, jogosulatlan előnyökre szert tenni, korrumpálni tilos volt!</a:t>
            </a:r>
          </a:p>
          <a:p>
            <a:pPr marL="342900" indent="-342900">
              <a:buAutoNum type="arabicPeriod"/>
            </a:pPr>
            <a:r>
              <a:rPr lang="hu-HU" sz="1600" dirty="0" smtClean="0"/>
              <a:t>A nézők, szurkolók a verseny lezárásáig fogadásokat köthettek, szavazhattak a leendő győztesre.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282731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1008529" y="618518"/>
            <a:ext cx="7967494" cy="766529"/>
          </a:xfrm>
        </p:spPr>
        <p:txBody>
          <a:bodyPr/>
          <a:lstStyle/>
          <a:p>
            <a:pPr algn="ctr"/>
            <a:r>
              <a:rPr lang="hu-HU" b="1" dirty="0" smtClean="0"/>
              <a:t>szavazás</a:t>
            </a:r>
            <a:endParaRPr lang="hu-HU" b="1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1" y="2194987"/>
            <a:ext cx="4221404" cy="2815162"/>
          </a:xfrm>
        </p:spPr>
      </p:pic>
      <p:pic>
        <p:nvPicPr>
          <p:cNvPr id="11" name="Tartalom helye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20" y="2194987"/>
            <a:ext cx="4222743" cy="2815162"/>
          </a:xfrm>
        </p:spPr>
      </p:pic>
    </p:spTree>
    <p:extLst>
      <p:ext uri="{BB962C8B-B14F-4D97-AF65-F5344CB8AC3E}">
        <p14:creationId xmlns:p14="http://schemas.microsoft.com/office/powerpoint/2010/main" val="2305243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3438" y="0"/>
            <a:ext cx="8691561" cy="522113"/>
          </a:xfrm>
        </p:spPr>
        <p:txBody>
          <a:bodyPr>
            <a:normAutofit/>
          </a:bodyPr>
          <a:lstStyle/>
          <a:p>
            <a:pPr algn="ctr"/>
            <a:r>
              <a:rPr lang="hu-HU" sz="1600" b="1" dirty="0" smtClean="0"/>
              <a:t>eredmények</a:t>
            </a:r>
            <a:endParaRPr lang="hu-HU" sz="1600" b="1" dirty="0"/>
          </a:p>
        </p:txBody>
      </p:sp>
      <p:graphicFrame>
        <p:nvGraphicFramePr>
          <p:cNvPr id="11" name="Tartalom helye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37657"/>
              </p:ext>
            </p:extLst>
          </p:nvPr>
        </p:nvGraphicFramePr>
        <p:xfrm>
          <a:off x="224853" y="374754"/>
          <a:ext cx="9338872" cy="648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19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2535" y="154745"/>
            <a:ext cx="8282428" cy="32355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1800" b="1" dirty="0" smtClean="0"/>
              <a:t>helyezések</a:t>
            </a:r>
            <a:endParaRPr lang="hu-HU" sz="1800" b="1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270584"/>
              </p:ext>
            </p:extLst>
          </p:nvPr>
        </p:nvGraphicFramePr>
        <p:xfrm>
          <a:off x="815925" y="478302"/>
          <a:ext cx="8409038" cy="618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291"/>
                <a:gridCol w="1340601"/>
                <a:gridCol w="1315331"/>
                <a:gridCol w="346141"/>
                <a:gridCol w="1024574"/>
                <a:gridCol w="1979809"/>
                <a:gridCol w="1201291"/>
              </a:tblGrid>
              <a:tr h="56371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Helyezés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Versenyző neve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Növekedés </a:t>
                      </a:r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Helyezés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Versenyző neve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Növekedés </a:t>
                      </a:r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(cm)</a:t>
                      </a:r>
                    </a:p>
                  </a:txBody>
                  <a:tcPr marL="9525" marR="9525" marT="9525" marB="0" anchor="ctr"/>
                </a:tc>
              </a:tr>
              <a:tr h="3376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Lőrinc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XVI.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Paavo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Nurmi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</a:tr>
              <a:tr h="3376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Babér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XVII.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Korrupció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</a:tr>
              <a:tr h="3376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Babrakababra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XVIII.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 Spencer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376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XVIII.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5082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Fabam usque percurrentes certe valicinantur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 Bab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</a:tr>
              <a:tr h="3376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Jessica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Viktor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</a:tr>
              <a:tr h="3376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Kebab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 Eta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</a:tr>
              <a:tr h="3376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Opimus Árfolyam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XXIII.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Pedro (a mexikói)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</a:tr>
              <a:tr h="3376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Babcúg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</a:tr>
              <a:tr h="3376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Forrest Gump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Jesse Owens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</a:tr>
              <a:tr h="3376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Infláció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 Ál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</a:tr>
              <a:tr h="3376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Kisvasút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XXVII.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Kockabab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376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XIII.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Jancsi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XXVII.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Pijedone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376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ABBA (B-ABBA?)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XXVII.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Speedy Babalez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376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Szigfríd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XXVII.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Szergej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Fakoc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3765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XXXI.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Babonyárpi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eltűnt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1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Áramkör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kör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276</TotalTime>
  <Words>1134</Words>
  <Application>Microsoft Office PowerPoint</Application>
  <PresentationFormat>A4 (210x297 mm)</PresentationFormat>
  <Paragraphs>341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Tw Cen MT</vt:lpstr>
      <vt:lpstr>Wingdings</vt:lpstr>
      <vt:lpstr>Áramkör</vt:lpstr>
      <vt:lpstr>Gorillakertészet</vt:lpstr>
      <vt:lpstr>.</vt:lpstr>
      <vt:lpstr>HELYSZÍNEK</vt:lpstr>
      <vt:lpstr>BABRAMEGYA  JÁTÉK –  a versenyzők</vt:lpstr>
      <vt:lpstr>a teljes mezőny</vt:lpstr>
      <vt:lpstr>Versenyszabályok</vt:lpstr>
      <vt:lpstr>szavazás</vt:lpstr>
      <vt:lpstr>eredmények</vt:lpstr>
      <vt:lpstr>helyezések</vt:lpstr>
      <vt:lpstr>A VERSENY HELYEZETTJEI:  1. LŐRINC  2. BABÉR   3. HOLTVERSENYBEN BABRAKABABRA ÉS BABAR</vt:lpstr>
      <vt:lpstr>dobogósok</vt:lpstr>
      <vt:lpstr>Összesített eredmény</vt:lpstr>
      <vt:lpstr>.</vt:lpstr>
      <vt:lpstr>MINEKADUMA? – ÜLTESS AZ ODÚBA </vt:lpstr>
      <vt:lpstr>.</vt:lpstr>
      <vt:lpstr>SNIDLINGSPRINT</vt:lpstr>
      <vt:lpstr>Versenyleírás</vt:lpstr>
      <vt:lpstr>VIRÁGÓRA az mkkp ifjúsági tagozata közreműködésével (nincs ilyen, de azért jól hangzik, nem?) </vt:lpstr>
      <vt:lpstr>Mindjárt kész…</vt:lpstr>
      <vt:lpstr>.</vt:lpstr>
      <vt:lpstr>GORILLA-SOFT</vt:lpstr>
      <vt:lpstr>GORILLA SOFT 2</vt:lpstr>
      <vt:lpstr>Kétfarkas bertalan kísérleti telep</vt:lpstr>
      <vt:lpstr>A legjobb fej</vt:lpstr>
    </vt:vector>
  </TitlesOfParts>
  <Company>Budapesti Corvinus Egyetem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Gorillakertészet</dc:title>
  <dc:creator>Szirmai Zsuzsanna</dc:creator>
  <cp:lastModifiedBy>Szirmai Zsuzsanna</cp:lastModifiedBy>
  <cp:revision>32</cp:revision>
  <dcterms:created xsi:type="dcterms:W3CDTF">2017-10-09T17:32:39Z</dcterms:created>
  <dcterms:modified xsi:type="dcterms:W3CDTF">2017-10-10T19:08:23Z</dcterms:modified>
</cp:coreProperties>
</file>